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  <p:sldId id="409" r:id="rId3"/>
    <p:sldId id="357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58" r:id="rId13"/>
    <p:sldId id="359" r:id="rId14"/>
    <p:sldId id="360" r:id="rId15"/>
    <p:sldId id="404" r:id="rId16"/>
    <p:sldId id="366" r:id="rId17"/>
    <p:sldId id="382" r:id="rId18"/>
    <p:sldId id="386" r:id="rId19"/>
    <p:sldId id="384" r:id="rId20"/>
    <p:sldId id="367" r:id="rId21"/>
    <p:sldId id="385" r:id="rId22"/>
    <p:sldId id="387" r:id="rId23"/>
    <p:sldId id="402" r:id="rId24"/>
    <p:sldId id="368" r:id="rId25"/>
    <p:sldId id="403" r:id="rId26"/>
    <p:sldId id="391" r:id="rId27"/>
    <p:sldId id="364" r:id="rId28"/>
    <p:sldId id="373" r:id="rId29"/>
    <p:sldId id="410" r:id="rId30"/>
    <p:sldId id="411" r:id="rId31"/>
    <p:sldId id="412" r:id="rId32"/>
    <p:sldId id="394" r:id="rId33"/>
    <p:sldId id="413" r:id="rId34"/>
    <p:sldId id="414" r:id="rId35"/>
    <p:sldId id="415" r:id="rId36"/>
    <p:sldId id="416" r:id="rId37"/>
    <p:sldId id="361" r:id="rId38"/>
    <p:sldId id="362" r:id="rId39"/>
    <p:sldId id="363" r:id="rId40"/>
    <p:sldId id="417" r:id="rId41"/>
    <p:sldId id="365" r:id="rId42"/>
    <p:sldId id="418" r:id="rId43"/>
    <p:sldId id="419" r:id="rId44"/>
    <p:sldId id="420" r:id="rId45"/>
    <p:sldId id="369" r:id="rId46"/>
    <p:sldId id="421" r:id="rId47"/>
    <p:sldId id="370" r:id="rId48"/>
    <p:sldId id="371" r:id="rId49"/>
    <p:sldId id="372" r:id="rId50"/>
    <p:sldId id="422" r:id="rId51"/>
    <p:sldId id="395" r:id="rId52"/>
    <p:sldId id="423" r:id="rId53"/>
    <p:sldId id="424" r:id="rId54"/>
    <p:sldId id="425" r:id="rId55"/>
    <p:sldId id="388" r:id="rId56"/>
    <p:sldId id="426" r:id="rId57"/>
    <p:sldId id="427" r:id="rId58"/>
    <p:sldId id="428" r:id="rId59"/>
    <p:sldId id="429" r:id="rId60"/>
    <p:sldId id="389" r:id="rId61"/>
    <p:sldId id="390" r:id="rId62"/>
    <p:sldId id="430" r:id="rId63"/>
    <p:sldId id="392" r:id="rId64"/>
    <p:sldId id="393" r:id="rId65"/>
    <p:sldId id="431" r:id="rId66"/>
    <p:sldId id="432" r:id="rId67"/>
    <p:sldId id="433" r:id="rId68"/>
    <p:sldId id="434" r:id="rId69"/>
    <p:sldId id="435" r:id="rId70"/>
    <p:sldId id="436" r:id="rId71"/>
    <p:sldId id="437" r:id="rId72"/>
    <p:sldId id="438" r:id="rId73"/>
    <p:sldId id="439" r:id="rId74"/>
    <p:sldId id="440" r:id="rId75"/>
    <p:sldId id="441" r:id="rId76"/>
    <p:sldId id="442" r:id="rId77"/>
    <p:sldId id="383" r:id="rId78"/>
    <p:sldId id="443" r:id="rId79"/>
    <p:sldId id="444" r:id="rId80"/>
    <p:sldId id="445" r:id="rId81"/>
    <p:sldId id="446" r:id="rId82"/>
    <p:sldId id="447" r:id="rId83"/>
    <p:sldId id="448" r:id="rId84"/>
    <p:sldId id="449" r:id="rId85"/>
    <p:sldId id="450" r:id="rId86"/>
    <p:sldId id="451" r:id="rId87"/>
    <p:sldId id="452" r:id="rId88"/>
    <p:sldId id="453" r:id="rId89"/>
    <p:sldId id="454" r:id="rId90"/>
    <p:sldId id="455" r:id="rId91"/>
    <p:sldId id="456" r:id="rId92"/>
    <p:sldId id="457" r:id="rId93"/>
    <p:sldId id="458" r:id="rId94"/>
    <p:sldId id="459" r:id="rId95"/>
    <p:sldId id="460" r:id="rId96"/>
    <p:sldId id="461" r:id="rId97"/>
    <p:sldId id="462" r:id="rId98"/>
    <p:sldId id="463" r:id="rId99"/>
    <p:sldId id="464" r:id="rId100"/>
    <p:sldId id="465" r:id="rId101"/>
    <p:sldId id="466" r:id="rId102"/>
    <p:sldId id="467" r:id="rId103"/>
    <p:sldId id="468" r:id="rId104"/>
    <p:sldId id="469" r:id="rId105"/>
    <p:sldId id="470" r:id="rId106"/>
    <p:sldId id="471" r:id="rId107"/>
    <p:sldId id="472" r:id="rId108"/>
    <p:sldId id="473" r:id="rId109"/>
    <p:sldId id="474" r:id="rId110"/>
    <p:sldId id="475" r:id="rId111"/>
    <p:sldId id="476" r:id="rId112"/>
    <p:sldId id="477" r:id="rId1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21"/>
    <p:restoredTop sz="94617"/>
  </p:normalViewPr>
  <p:slideViewPr>
    <p:cSldViewPr snapToGrid="0" snapToObjects="1">
      <p:cViewPr varScale="1">
        <p:scale>
          <a:sx n="88" d="100"/>
          <a:sy n="88" d="100"/>
        </p:scale>
        <p:origin x="10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89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56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2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5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8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71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9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4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23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10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6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5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70755"/>
            <a:ext cx="7772400" cy="14700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Numbers  Game,</a:t>
            </a:r>
            <a:br>
              <a:rPr lang="en-US" sz="3600" b="1" dirty="0"/>
            </a:br>
            <a:r>
              <a:rPr lang="en-US" sz="3600" b="1" dirty="0"/>
              <a:t>Minuscule  </a:t>
            </a:r>
            <a:r>
              <a:rPr lang="en-US" sz="3600" b="1" dirty="0" err="1"/>
              <a:t>Kac</a:t>
            </a:r>
            <a:r>
              <a:rPr lang="en-US" sz="3600" b="1" dirty="0"/>
              <a:t>-Moody  Representations,</a:t>
            </a:r>
            <a:br>
              <a:rPr lang="en-US" sz="3600" b="1" dirty="0"/>
            </a:br>
            <a:r>
              <a:rPr lang="en-US" sz="3600" b="1" dirty="0"/>
              <a:t>Infinite  d-Complete  </a:t>
            </a:r>
            <a:r>
              <a:rPr lang="en-US" sz="3600" b="1" dirty="0" err="1"/>
              <a:t>Posets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53580"/>
            <a:ext cx="6858000" cy="1655762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Robert  A.  Proctor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dirty="0">
                <a:solidFill>
                  <a:srgbClr val="00B0F0"/>
                </a:solidFill>
              </a:rPr>
              <a:t>UNC  Chapel  Hill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North  Carolina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2292554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0C8CA-8A9C-374D-B47B-E592849D8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919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1E382-6328-C245-B5C3-7D6BBFD26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187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81B5-8CC9-CD49-BE3E-8D11BB9E5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833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CC674-F6C7-D944-BFD5-C2920EA6E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737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6542FC-7DB3-B34D-8901-B1DD4C88F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8128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05D888-9EAF-2045-95CE-CD13F6A63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6316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D1A6A-9BD6-344A-B561-197992D87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6928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A7F78-E668-F64D-8BCF-C958718BD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684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90353E-B402-B646-B3EB-298EF9AC7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C87551-764E-1047-9298-1A7705BD4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17" y="15240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3446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CCD15B-FFE3-3E47-9B50-EA3F25C79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516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2FF3D-CBEB-F242-8087-6BF309472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37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CDCF18-8C17-8948-BDEF-5205D5FE4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018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355877-7557-4B45-8C0A-71C542AA7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2018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827314"/>
            <a:ext cx="7805058" cy="5120370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rgbClr val="00B0F0"/>
                </a:solidFill>
              </a:rPr>
              <a:t>Part A:  Introduction</a:t>
            </a:r>
            <a:br>
              <a:rPr lang="en-US" sz="2400" b="1" dirty="0">
                <a:solidFill>
                  <a:srgbClr val="00B0F0"/>
                </a:solidFill>
              </a:rPr>
            </a:br>
            <a:r>
              <a:rPr lang="en-US" sz="2400" b="1" dirty="0">
                <a:solidFill>
                  <a:srgbClr val="00B0F0"/>
                </a:solidFill>
              </a:rPr>
              <a:t>Part B:  Numbers Game Describes Orbits of Weyl Group</a:t>
            </a:r>
            <a:br>
              <a:rPr lang="en-US" sz="2400" b="1" dirty="0">
                <a:solidFill>
                  <a:srgbClr val="00B0F0"/>
                </a:solidFill>
              </a:rPr>
            </a:br>
            <a:r>
              <a:rPr lang="en-US" sz="2400" b="1" dirty="0">
                <a:solidFill>
                  <a:srgbClr val="00B0F0"/>
                </a:solidFill>
              </a:rPr>
              <a:t>Part C:  Finite Colored Minuscule </a:t>
            </a:r>
            <a:r>
              <a:rPr lang="en-US" sz="2400" b="1" dirty="0" err="1">
                <a:solidFill>
                  <a:srgbClr val="00B0F0"/>
                </a:solidFill>
              </a:rPr>
              <a:t>Posets</a:t>
            </a:r>
            <a:br>
              <a:rPr lang="en-US" sz="2400" b="1" dirty="0">
                <a:solidFill>
                  <a:srgbClr val="00B0F0"/>
                </a:solidFill>
              </a:rPr>
            </a:br>
            <a:r>
              <a:rPr lang="en-US" sz="2400" b="1" dirty="0">
                <a:solidFill>
                  <a:srgbClr val="00B0F0"/>
                </a:solidFill>
              </a:rPr>
              <a:t>Part D:  </a:t>
            </a:r>
            <a:r>
              <a:rPr lang="en-US" sz="2400" b="1" dirty="0" err="1">
                <a:solidFill>
                  <a:srgbClr val="00B0F0"/>
                </a:solidFill>
              </a:rPr>
              <a:t>Kac</a:t>
            </a:r>
            <a:r>
              <a:rPr lang="en-US" sz="2400" b="1" dirty="0">
                <a:solidFill>
                  <a:srgbClr val="00B0F0"/>
                </a:solidFill>
              </a:rPr>
              <a:t>-Moody Groups and lambda-Minuscule Elements</a:t>
            </a:r>
            <a:br>
              <a:rPr lang="en-US" sz="2400" b="1" dirty="0">
                <a:solidFill>
                  <a:srgbClr val="00B0F0"/>
                </a:solidFill>
              </a:rPr>
            </a:br>
            <a:r>
              <a:rPr lang="en-US" sz="2400" b="1" dirty="0">
                <a:solidFill>
                  <a:srgbClr val="00B0F0"/>
                </a:solidFill>
              </a:rPr>
              <a:t>Part E:  Infinite Minuscule &amp; d-Complete </a:t>
            </a:r>
            <a:r>
              <a:rPr lang="en-US" sz="2400" b="1" dirty="0" err="1">
                <a:solidFill>
                  <a:srgbClr val="00B0F0"/>
                </a:solidFill>
              </a:rPr>
              <a:t>Posets</a:t>
            </a:r>
            <a:r>
              <a:rPr lang="en-US" sz="2400" b="1" dirty="0">
                <a:solidFill>
                  <a:srgbClr val="00B0F0"/>
                </a:solidFill>
              </a:rPr>
              <a:t>, </a:t>
            </a:r>
            <a:r>
              <a:rPr lang="en-US" sz="2400" b="1" dirty="0" err="1">
                <a:solidFill>
                  <a:srgbClr val="00B0F0"/>
                </a:solidFill>
              </a:rPr>
              <a:t>Classsificat’ns</a:t>
            </a:r>
            <a:br>
              <a:rPr lang="en-US" sz="2400" b="1" dirty="0">
                <a:solidFill>
                  <a:srgbClr val="00B0F0"/>
                </a:solidFill>
              </a:rPr>
            </a:br>
            <a:r>
              <a:rPr lang="en-US" sz="2400" b="1" dirty="0">
                <a:solidFill>
                  <a:srgbClr val="00B0F0"/>
                </a:solidFill>
              </a:rPr>
              <a:t>Part F:  Building Representations from Colored </a:t>
            </a:r>
            <a:r>
              <a:rPr lang="en-US" sz="2400" b="1" dirty="0" err="1">
                <a:solidFill>
                  <a:srgbClr val="00B0F0"/>
                </a:solidFill>
              </a:rPr>
              <a:t>Posets</a:t>
            </a:r>
            <a:br>
              <a:rPr lang="en-US" sz="2400" b="1" dirty="0">
                <a:solidFill>
                  <a:srgbClr val="00B0F0"/>
                </a:solidFill>
              </a:rPr>
            </a:br>
            <a:r>
              <a:rPr lang="en-US" sz="2400" b="1" dirty="0">
                <a:solidFill>
                  <a:srgbClr val="00B0F0"/>
                </a:solidFill>
              </a:rPr>
              <a:t>Part G:  Classifying Infinite Minuscule Structures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59F5E0-25C6-D64B-9D29-A6A20E9C3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2871" y="6284686"/>
            <a:ext cx="6738257" cy="14877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6942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635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EA050-DF6C-2646-B8CC-8AEA17F0C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78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F50D20-8E33-F346-B2B3-94EDC61B3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27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CAD2A-BEEF-9843-8F98-3335C493A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48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00968-5100-134B-A6BB-B46C542C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0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8CD38B-61FB-F647-9348-A84A900CF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28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5524F-E550-C34D-815F-DC7024F0C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11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62B9A-9038-E141-B04A-AAF4A3314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0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3155F0-C053-E247-AB74-3FE2C77D8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80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827314"/>
            <a:ext cx="7805058" cy="5120370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rgbClr val="00B0F0"/>
                </a:solidFill>
              </a:rPr>
              <a:t>Part A:  Introduction</a:t>
            </a:r>
            <a:br>
              <a:rPr lang="en-US" sz="2400" b="1" dirty="0"/>
            </a:br>
            <a:r>
              <a:rPr lang="en-US" sz="2400" b="1" dirty="0">
                <a:solidFill>
                  <a:srgbClr val="00B0F0"/>
                </a:solidFill>
              </a:rPr>
              <a:t>Part B:  Numbers Game Describes Orbits of Weyl Group</a:t>
            </a:r>
            <a:br>
              <a:rPr lang="en-US" sz="2400" b="1" dirty="0"/>
            </a:br>
            <a:r>
              <a:rPr lang="en-US" sz="2400" b="1" dirty="0">
                <a:solidFill>
                  <a:srgbClr val="00B0F0"/>
                </a:solidFill>
              </a:rPr>
              <a:t>Part C:  Finite Colored Minuscule </a:t>
            </a:r>
            <a:r>
              <a:rPr lang="en-US" sz="2400" b="1" dirty="0" err="1">
                <a:solidFill>
                  <a:srgbClr val="00B0F0"/>
                </a:solidFill>
              </a:rPr>
              <a:t>Posets</a:t>
            </a:r>
            <a:br>
              <a:rPr lang="en-US" sz="2400" b="1" dirty="0"/>
            </a:br>
            <a:r>
              <a:rPr lang="en-US" sz="2400" b="1" dirty="0">
                <a:solidFill>
                  <a:srgbClr val="FF0000"/>
                </a:solidFill>
              </a:rPr>
              <a:t>Part D:  </a:t>
            </a:r>
            <a:r>
              <a:rPr lang="en-US" sz="2400" b="1" dirty="0" err="1">
                <a:solidFill>
                  <a:srgbClr val="FF0000"/>
                </a:solidFill>
              </a:rPr>
              <a:t>Kac</a:t>
            </a:r>
            <a:r>
              <a:rPr lang="en-US" sz="2400" b="1" dirty="0">
                <a:solidFill>
                  <a:srgbClr val="FF0000"/>
                </a:solidFill>
              </a:rPr>
              <a:t>-Moody Groups and lambda-Minuscule Elements</a:t>
            </a:r>
            <a:br>
              <a:rPr lang="en-US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Part E:  Infinite Minuscule &amp; d-Complete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Posets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Classsificat’ns</a:t>
            </a:r>
            <a:br>
              <a:rPr lang="en-US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Part F:  Building Representations from Colored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Posets</a:t>
            </a:r>
            <a:br>
              <a:rPr lang="en-US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Part G:  Classifying Infinite Minuscule Structures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59F5E0-25C6-D64B-9D29-A6A20E9C3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2871" y="6284686"/>
            <a:ext cx="6738257" cy="14877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620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DB8619-9750-2842-87A1-8FD6A82ED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03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BB4B80-2E49-1E49-9562-A8D3F72CE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56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00E9A-D27F-844F-B375-42EBF00A1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23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BA3D4-E862-2540-BC01-A2ABE18E3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62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12F899-4E63-DE40-87A9-05286C785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49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16DBE-0D14-7E4E-94A7-E85C7B07C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66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142E45-0868-3045-B687-8D45AFBB7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09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1D8792-10C6-D342-A9AB-A77C0F4AF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78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046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827314"/>
            <a:ext cx="7805058" cy="5120370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rgbClr val="00B0F0"/>
                </a:solidFill>
              </a:rPr>
              <a:t>Part A:  Introduction</a:t>
            </a:r>
            <a:br>
              <a:rPr lang="en-US" sz="2400" b="1" dirty="0"/>
            </a:br>
            <a:r>
              <a:rPr lang="en-US" sz="2400" b="1" dirty="0">
                <a:solidFill>
                  <a:srgbClr val="00B0F0"/>
                </a:solidFill>
              </a:rPr>
              <a:t>Part B:  Numbers Game Describes Orbits of Weyl Group</a:t>
            </a:r>
            <a:br>
              <a:rPr lang="en-US" sz="2400" b="1" dirty="0"/>
            </a:br>
            <a:r>
              <a:rPr lang="en-US" sz="2400" b="1" dirty="0">
                <a:solidFill>
                  <a:srgbClr val="00B0F0"/>
                </a:solidFill>
              </a:rPr>
              <a:t>Part C:  Finite Colored Minuscule </a:t>
            </a:r>
            <a:r>
              <a:rPr lang="en-US" sz="2400" b="1" dirty="0" err="1">
                <a:solidFill>
                  <a:srgbClr val="00B0F0"/>
                </a:solidFill>
              </a:rPr>
              <a:t>Posets</a:t>
            </a:r>
            <a:br>
              <a:rPr lang="en-US" sz="2400" b="1" dirty="0"/>
            </a:br>
            <a:r>
              <a:rPr lang="en-US" sz="2400" b="1" dirty="0">
                <a:solidFill>
                  <a:srgbClr val="00B0F0"/>
                </a:solidFill>
              </a:rPr>
              <a:t>Part D:  </a:t>
            </a:r>
            <a:r>
              <a:rPr lang="en-US" sz="2400" b="1" dirty="0" err="1">
                <a:solidFill>
                  <a:srgbClr val="00B0F0"/>
                </a:solidFill>
              </a:rPr>
              <a:t>Kac</a:t>
            </a:r>
            <a:r>
              <a:rPr lang="en-US" sz="2400" b="1" dirty="0">
                <a:solidFill>
                  <a:srgbClr val="00B0F0"/>
                </a:solidFill>
              </a:rPr>
              <a:t>-Moody Groups and lambda-Minuscule Elements</a:t>
            </a:r>
            <a:br>
              <a:rPr lang="en-US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Part E:  Infinite Minuscule &amp; d-Complete </a:t>
            </a:r>
            <a:r>
              <a:rPr lang="en-US" sz="2400" b="1" dirty="0" err="1">
                <a:solidFill>
                  <a:srgbClr val="FF0000"/>
                </a:solidFill>
              </a:rPr>
              <a:t>Posets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Classsificat’ns</a:t>
            </a:r>
            <a:br>
              <a:rPr lang="en-US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Part F:  Building Representations from Colored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Posets</a:t>
            </a:r>
            <a:br>
              <a:rPr lang="en-US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Part G:  Classifying Infinite Minuscule Structures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59F5E0-25C6-D64B-9D29-A6A20E9C3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2871" y="6284686"/>
            <a:ext cx="6738257" cy="14877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807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5395DC-1C9A-624C-AE53-32EDCDC5C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09EAF5-5AA1-5447-82E0-742B553AE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37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1F5679-F8B0-4C4C-896F-756E8D9F1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39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CCE1C-4D87-B743-B164-5FFE6AEB4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15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7C07FA-B27B-FD41-8A5D-4CFF13FA2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3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92D67-546D-6542-A0A9-B61470592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740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163E1F-DC18-454C-B038-7DFB0A149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48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FF6D02-3918-6043-A055-FC700A151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52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D8430-9C55-014E-B7E7-AD6CA6115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923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5EB057-968A-9549-84B6-E4130CD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35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BB1C99-4059-B749-9851-E8FE7F609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57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573752-E7FA-064C-9629-45DA1A54A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51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E38BF-9BB3-8346-9323-6C25BDF2E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18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84CDF8-2E8B-6F45-A508-271405133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2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607AD-E42F-AB42-9F01-BCE9AF5AA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63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39F37C-0081-384F-B33E-CF4DFEC5A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47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C52B8E-B857-1E48-8B89-523B1285C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945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450084-9C9B-2E4B-8C77-1E4A3A71A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34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54156E-64EF-3242-B3FA-E4AD159C2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25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5FF193-A97F-A141-BA64-2DCDC3213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527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AB0C4-5DD9-614C-A6BA-5FA2C8164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66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94FA7C-F2C5-CF4E-8BA2-E6B2BF6C8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96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C9096D-3394-4644-8133-F33E102DA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21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F80877-5F6A-EC4B-9C7B-F8A393AF5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878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A15227-85F6-BD47-B4BF-F499691B5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48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D6EBF-F543-F649-90EB-439AA54CE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52676-388B-C340-A8C2-9504A0F3B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F48E3C-B518-3C45-907B-67332E521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452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413BA9-2834-0746-ADCF-B630CDF2A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586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985C3F-2B22-EA4C-8C1B-BEE690325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478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4492BE-D64D-184B-B188-686EE6A80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5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F9401-9970-CC46-B7F7-7CE6A7D12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309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AA0AEF-CDBB-8B48-B837-2D39449BE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05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F34BD-6230-234C-AB46-2817AAC3E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501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4DEB92-97D0-6E42-A4A2-DEE1791D2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280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ADC4D-E8B8-1346-B3AE-FC4F403E8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13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8591B7-725B-8C40-A1E7-888A29F49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018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0C24A-0758-6348-99BF-D37638F19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934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916787-5312-FB46-A391-CE349699A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260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DF153F-360F-1B43-A88A-85191BC56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507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385EE-754E-794B-9EA6-3A3A0E460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975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9F2775-E5F0-8F44-B631-598DFF204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9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114B4-5A04-7D49-BD07-244696F92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427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A5925C-3CB4-1847-9FE7-E8CAEBD5F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995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2286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827314"/>
            <a:ext cx="7805058" cy="5120370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rgbClr val="00B0F0"/>
                </a:solidFill>
              </a:rPr>
              <a:t>Part A:  Introduction</a:t>
            </a:r>
            <a:br>
              <a:rPr lang="en-US" sz="2400" b="1" dirty="0"/>
            </a:br>
            <a:r>
              <a:rPr lang="en-US" sz="2400" b="1" dirty="0">
                <a:solidFill>
                  <a:srgbClr val="00B0F0"/>
                </a:solidFill>
              </a:rPr>
              <a:t>Part B:  Numbers Game Describes Orbits of Weyl Group</a:t>
            </a:r>
            <a:br>
              <a:rPr lang="en-US" sz="2400" b="1" dirty="0"/>
            </a:br>
            <a:r>
              <a:rPr lang="en-US" sz="2400" b="1" dirty="0">
                <a:solidFill>
                  <a:srgbClr val="00B0F0"/>
                </a:solidFill>
              </a:rPr>
              <a:t>Part C:  Finite Colored Minuscule </a:t>
            </a:r>
            <a:r>
              <a:rPr lang="en-US" sz="2400" b="1" dirty="0" err="1">
                <a:solidFill>
                  <a:srgbClr val="00B0F0"/>
                </a:solidFill>
              </a:rPr>
              <a:t>Posets</a:t>
            </a:r>
            <a:br>
              <a:rPr lang="en-US" sz="2400" b="1" dirty="0"/>
            </a:br>
            <a:r>
              <a:rPr lang="en-US" sz="2400" b="1" dirty="0">
                <a:solidFill>
                  <a:srgbClr val="00B0F0"/>
                </a:solidFill>
              </a:rPr>
              <a:t>Part D:  </a:t>
            </a:r>
            <a:r>
              <a:rPr lang="en-US" sz="2400" b="1" dirty="0" err="1">
                <a:solidFill>
                  <a:srgbClr val="00B0F0"/>
                </a:solidFill>
              </a:rPr>
              <a:t>Kac</a:t>
            </a:r>
            <a:r>
              <a:rPr lang="en-US" sz="2400" b="1" dirty="0">
                <a:solidFill>
                  <a:srgbClr val="00B0F0"/>
                </a:solidFill>
              </a:rPr>
              <a:t>-Moody Groups and lambda-Minuscule Elements</a:t>
            </a:r>
            <a:br>
              <a:rPr lang="en-US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rgbClr val="00B0F0"/>
                </a:solidFill>
              </a:rPr>
              <a:t>Part E:  Infinite Minuscule &amp; d-Complete </a:t>
            </a:r>
            <a:r>
              <a:rPr lang="en-US" sz="2400" b="1" dirty="0" err="1">
                <a:solidFill>
                  <a:srgbClr val="00B0F0"/>
                </a:solidFill>
              </a:rPr>
              <a:t>Posets</a:t>
            </a:r>
            <a:r>
              <a:rPr lang="en-US" sz="2400" b="1" dirty="0">
                <a:solidFill>
                  <a:srgbClr val="00B0F0"/>
                </a:solidFill>
              </a:rPr>
              <a:t>, </a:t>
            </a:r>
            <a:r>
              <a:rPr lang="en-US" sz="2400" b="1" dirty="0" err="1">
                <a:solidFill>
                  <a:srgbClr val="00B0F0"/>
                </a:solidFill>
              </a:rPr>
              <a:t>Classsificat’ns</a:t>
            </a:r>
            <a:br>
              <a:rPr lang="en-US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Part F:  Building Representations from Colored </a:t>
            </a:r>
            <a:r>
              <a:rPr lang="en-US" sz="2400" b="1" dirty="0" err="1">
                <a:solidFill>
                  <a:srgbClr val="FF0000"/>
                </a:solidFill>
              </a:rPr>
              <a:t>Posets</a:t>
            </a:r>
            <a:br>
              <a:rPr lang="en-US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Part G:  Classifying Infinite Minuscule Structures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59F5E0-25C6-D64B-9D29-A6A20E9C3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2871" y="6284686"/>
            <a:ext cx="6738257" cy="14877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722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D7EE8A-C449-7949-A7DF-BEDC4B54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77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9AB2C4-B07B-7A47-B93B-0D63E2840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731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1513B-D3D4-5C43-9A64-FF352BDB1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876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544505-FA15-DF40-BA90-199A5B931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28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F4CB4-9A68-D749-9DFA-FB1A3BF9D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246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89DD3E-9883-2B44-AB29-39CA4D4AA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164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319D0B-FC4C-1B47-B18A-6A118BB42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719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8C3571-D5D4-0B4D-91E2-63196169E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11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8B34C2-205C-8347-87D8-7B1B9736B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794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BDCFA-5073-8E43-AD9E-E79DAB707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525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3E919-2985-074F-937F-46FE592E2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776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7F0DB-01D1-A54E-B4CD-D1A9F78EE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94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78A3E2-9F1E-8A4E-92CA-73D224027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982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423996-8AAE-B045-88FD-E007B71B0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950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70A5D2-8EF1-CF4C-AD71-059A81DCD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708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E9EF1E-E41C-2A47-969E-C940AAB52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99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55A7A-CBA3-CD47-A59A-7B4D65EB6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037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676FE-1CD6-B940-8F06-379772809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751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DFEF3-7FEE-804F-ACCE-3024F75B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536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AD6EF-6534-8B4C-82A7-AC27173A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128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48101-70C1-B540-BFD3-075D0E0E8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375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F50939-F5E0-8E4B-99F3-EDF43873F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845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60C51-4513-134E-8B63-AEA911AC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78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5852BA-4CD8-F44D-BC1F-DCA5C9E4F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216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A8189-083E-6B4F-84D1-E6B274F0D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628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7C77D-267D-FB42-9257-57AE7BAB3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655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4B2D2-22D5-1C4E-9503-6710C2696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592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9B032-3753-7D48-9B15-74B793D07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864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16AB1-0D7F-754C-9C35-3B142DC3B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183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0377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827314"/>
            <a:ext cx="7805058" cy="5120370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rgbClr val="00B0F0"/>
                </a:solidFill>
              </a:rPr>
              <a:t>Part A:  Introduction</a:t>
            </a:r>
            <a:br>
              <a:rPr lang="en-US" sz="2400" b="1" dirty="0"/>
            </a:br>
            <a:r>
              <a:rPr lang="en-US" sz="2400" b="1" dirty="0">
                <a:solidFill>
                  <a:srgbClr val="00B0F0"/>
                </a:solidFill>
              </a:rPr>
              <a:t>Part B:  Numbers Game Describes Orbits of Weyl Group</a:t>
            </a:r>
            <a:br>
              <a:rPr lang="en-US" sz="2400" b="1" dirty="0"/>
            </a:br>
            <a:r>
              <a:rPr lang="en-US" sz="2400" b="1" dirty="0">
                <a:solidFill>
                  <a:srgbClr val="00B0F0"/>
                </a:solidFill>
              </a:rPr>
              <a:t>Part C:  Finite Colored Minuscule </a:t>
            </a:r>
            <a:r>
              <a:rPr lang="en-US" sz="2400" b="1" dirty="0" err="1">
                <a:solidFill>
                  <a:srgbClr val="00B0F0"/>
                </a:solidFill>
              </a:rPr>
              <a:t>Posets</a:t>
            </a:r>
            <a:br>
              <a:rPr lang="en-US" sz="2400" b="1" dirty="0">
                <a:solidFill>
                  <a:srgbClr val="00B0F0"/>
                </a:solidFill>
              </a:rPr>
            </a:br>
            <a:r>
              <a:rPr lang="en-US" sz="2400" b="1" dirty="0">
                <a:solidFill>
                  <a:srgbClr val="00B0F0"/>
                </a:solidFill>
              </a:rPr>
              <a:t>Part D:  </a:t>
            </a:r>
            <a:r>
              <a:rPr lang="en-US" sz="2400" b="1" dirty="0" err="1">
                <a:solidFill>
                  <a:srgbClr val="00B0F0"/>
                </a:solidFill>
              </a:rPr>
              <a:t>Kac</a:t>
            </a:r>
            <a:r>
              <a:rPr lang="en-US" sz="2400" b="1" dirty="0">
                <a:solidFill>
                  <a:srgbClr val="00B0F0"/>
                </a:solidFill>
              </a:rPr>
              <a:t>-Moody Groups and lambda-Minuscule Elements</a:t>
            </a:r>
            <a:br>
              <a:rPr lang="en-US" sz="2400" b="1" dirty="0">
                <a:solidFill>
                  <a:srgbClr val="00B0F0"/>
                </a:solidFill>
              </a:rPr>
            </a:br>
            <a:r>
              <a:rPr lang="en-US" sz="2400" b="1" dirty="0">
                <a:solidFill>
                  <a:srgbClr val="00B0F0"/>
                </a:solidFill>
              </a:rPr>
              <a:t>Part E:  Infinite Minuscule &amp; d-Complete </a:t>
            </a:r>
            <a:r>
              <a:rPr lang="en-US" sz="2400" b="1" dirty="0" err="1">
                <a:solidFill>
                  <a:srgbClr val="00B0F0"/>
                </a:solidFill>
              </a:rPr>
              <a:t>Posets</a:t>
            </a:r>
            <a:r>
              <a:rPr lang="en-US" sz="2400" b="1" dirty="0">
                <a:solidFill>
                  <a:srgbClr val="00B0F0"/>
                </a:solidFill>
              </a:rPr>
              <a:t>, </a:t>
            </a:r>
            <a:r>
              <a:rPr lang="en-US" sz="2400" b="1" dirty="0" err="1">
                <a:solidFill>
                  <a:srgbClr val="00B0F0"/>
                </a:solidFill>
              </a:rPr>
              <a:t>Classsificat’ns</a:t>
            </a:r>
            <a:br>
              <a:rPr lang="en-US" sz="2400" b="1" dirty="0">
                <a:solidFill>
                  <a:srgbClr val="00B0F0"/>
                </a:solidFill>
              </a:rPr>
            </a:br>
            <a:r>
              <a:rPr lang="en-US" sz="2400" b="1" dirty="0">
                <a:solidFill>
                  <a:srgbClr val="00B0F0"/>
                </a:solidFill>
              </a:rPr>
              <a:t>Part F:  Building Representations from Colored </a:t>
            </a:r>
            <a:r>
              <a:rPr lang="en-US" sz="2400" b="1" dirty="0" err="1">
                <a:solidFill>
                  <a:srgbClr val="00B0F0"/>
                </a:solidFill>
              </a:rPr>
              <a:t>Posets</a:t>
            </a:r>
            <a:br>
              <a:rPr lang="en-US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Part G:  Classifying Infinite Minuscule Structures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59F5E0-25C6-D64B-9D29-A6A20E9C3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2871" y="6284686"/>
            <a:ext cx="6738257" cy="14877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2101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6C1395-0E2A-2441-9A8F-423CEB187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910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AAA46-CCED-9F44-B27F-C56EE12F1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299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D6CB9-48B5-2448-8668-B4BE88AA3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38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15996</TotalTime>
  <Words>30</Words>
  <Application>Microsoft Macintosh PowerPoint</Application>
  <PresentationFormat>On-screen Show (4:3)</PresentationFormat>
  <Paragraphs>8</Paragraphs>
  <Slides>112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6" baseType="lpstr">
      <vt:lpstr>Arial</vt:lpstr>
      <vt:lpstr>Calibri</vt:lpstr>
      <vt:lpstr>Calibri Light</vt:lpstr>
      <vt:lpstr>Office Theme</vt:lpstr>
      <vt:lpstr>Numbers  Game, Minuscule  Kac-Moody  Representations, Infinite  d-Complete  Posets</vt:lpstr>
      <vt:lpstr>Part A:  Introduction Part B:  Numbers Game Describes Orbits of Weyl Group Part C:  Finite Colored Minuscule Posets Part D:  Kac-Moody Groups and lambda-Minuscule Elements Part E:  Infinite Minuscule &amp; d-Complete Posets, Classsificat’ns Part F:  Building Representations from Colored Posets Part G:  Classifying Infinite Minuscule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A:  Introduction Part B:  Numbers Game Describes Orbits of Weyl Group Part C:  Finite Colored Minuscule Posets Part D:  Kac-Moody Groups and lambda-Minuscule Elements Part E:  Infinite Minuscule &amp; d-Complete Posets, Classsificat’ns Part F:  Building Representations from Colored Posets Part G:  Classifying Infinite Minuscule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A:  Introduction Part B:  Numbers Game Describes Orbits of Weyl Group Part C:  Finite Colored Minuscule Posets Part D:  Kac-Moody Groups and lambda-Minuscule Elements Part E:  Infinite Minuscule &amp; d-Complete Posets, Classsificat’ns Part F:  Building Representations from Colored Posets Part G:  Classifying Infinite Minuscule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A:  Introduction Part B:  Numbers Game Describes Orbits of Weyl Group Part C:  Finite Colored Minuscule Posets Part D:  Kac-Moody Groups and lambda-Minuscule Elements Part E:  Infinite Minuscule &amp; d-Complete Posets, Classsificat’ns Part F:  Building Representations from Colored Posets Part G:  Classifying Infinite Minuscule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A:  Introduction Part B:  Numbers Game Describes Orbits of Weyl Group Part C:  Finite Colored Minuscule Posets Part D:  Kac-Moody Groups and lambda-Minuscule Elements Part E:  Infinite Minuscule &amp; d-Complete Posets, Classsificat’ns Part F:  Building Representations from Colored Posets Part G:  Classifying Infinite Minuscule Structures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Proctor, Robert A</dc:creator>
  <cp:lastModifiedBy>Microsoft Office User</cp:lastModifiedBy>
  <cp:revision>41</cp:revision>
  <dcterms:created xsi:type="dcterms:W3CDTF">2018-12-18T17:59:41Z</dcterms:created>
  <dcterms:modified xsi:type="dcterms:W3CDTF">2019-02-05T22:50:39Z</dcterms:modified>
</cp:coreProperties>
</file>